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trips dir="r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20717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Правописание </a:t>
            </a:r>
            <a:r>
              <a:rPr lang="ru-RU" b="1" dirty="0" smtClean="0"/>
              <a:t>разделительных </a:t>
            </a:r>
            <a:br>
              <a:rPr lang="ru-RU" b="1" dirty="0" smtClean="0"/>
            </a:br>
            <a:r>
              <a:rPr lang="ru-RU" b="1" dirty="0" smtClean="0"/>
              <a:t>ь и ъ знаков.</a:t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2 </a:t>
            </a:r>
            <a:r>
              <a:rPr lang="ru-RU" b="1" dirty="0" smtClean="0"/>
              <a:t>класс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529154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ВСТАВЬТЕ  </a:t>
            </a:r>
            <a:r>
              <a:rPr lang="ru-RU" b="1" i="1" dirty="0" smtClean="0"/>
              <a:t>Ъ</a:t>
            </a:r>
            <a:r>
              <a:rPr lang="ru-RU" b="1" dirty="0" smtClean="0"/>
              <a:t> ИЛИ  </a:t>
            </a:r>
            <a:r>
              <a:rPr lang="ru-RU" b="1" i="1" dirty="0" smtClean="0"/>
              <a:t>Ь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488" y="1785926"/>
            <a:ext cx="3286148" cy="1000132"/>
          </a:xfrm>
          <a:prstGeom prst="round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>
                <a:solidFill>
                  <a:schemeClr val="tx1"/>
                </a:solidFill>
              </a:rPr>
              <a:t>мурав</a:t>
            </a:r>
            <a:r>
              <a:rPr lang="ru-RU" sz="4800" b="1" dirty="0" smtClean="0">
                <a:solidFill>
                  <a:schemeClr val="tx1"/>
                </a:solidFill>
              </a:rPr>
              <a:t>    и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500430" y="4643446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>
                <a:solidFill>
                  <a:schemeClr val="tx1"/>
                </a:solidFill>
              </a:rPr>
              <a:t>ъ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500694" y="4714884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Ь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7" name="Стрелка вправо с вырезом 6">
            <a:hlinkClick r:id="" action="ppaction://hlinkshowjump?jump=nextslide"/>
          </p:cNvPr>
          <p:cNvSpPr/>
          <p:nvPr/>
        </p:nvSpPr>
        <p:spPr>
          <a:xfrm>
            <a:off x="7786710" y="5929330"/>
            <a:ext cx="642942" cy="357190"/>
          </a:xfrm>
          <a:prstGeom prst="notched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возврат 8">
            <a:hlinkClick r:id="rId4" action="ppaction://hlinksldjump" highlightClick="1"/>
          </p:cNvPr>
          <p:cNvSpPr/>
          <p:nvPr/>
        </p:nvSpPr>
        <p:spPr>
          <a:xfrm>
            <a:off x="928662" y="5572140"/>
            <a:ext cx="642942" cy="642942"/>
          </a:xfrm>
          <a:prstGeom prst="actionButtonRetur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529154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68 0.03426 L -0.08976 -0.4173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00" y="-226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ВСТАВЬТЕ  </a:t>
            </a:r>
            <a:r>
              <a:rPr lang="ru-RU" b="1" i="1" dirty="0" smtClean="0"/>
              <a:t>Ъ</a:t>
            </a:r>
            <a:r>
              <a:rPr lang="ru-RU" b="1" dirty="0" smtClean="0"/>
              <a:t> ИЛИ  </a:t>
            </a:r>
            <a:r>
              <a:rPr lang="ru-RU" b="1" i="1" dirty="0" smtClean="0"/>
              <a:t>Ь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488" y="1785926"/>
            <a:ext cx="3286148" cy="1000132"/>
          </a:xfrm>
          <a:prstGeom prst="round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с   ёжился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500430" y="4643446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>
                <a:solidFill>
                  <a:schemeClr val="tx1"/>
                </a:solidFill>
              </a:rPr>
              <a:t>ъ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500694" y="4714884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Ь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7" name="Стрелка вправо с вырезом 6">
            <a:hlinkClick r:id="" action="ppaction://hlinkshowjump?jump=nextslide"/>
          </p:cNvPr>
          <p:cNvSpPr/>
          <p:nvPr/>
        </p:nvSpPr>
        <p:spPr>
          <a:xfrm>
            <a:off x="7786710" y="5929330"/>
            <a:ext cx="642942" cy="357190"/>
          </a:xfrm>
          <a:prstGeom prst="notched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возврат 8">
            <a:hlinkClick r:id="rId4" action="ppaction://hlinksldjump" highlightClick="1"/>
          </p:cNvPr>
          <p:cNvSpPr/>
          <p:nvPr/>
        </p:nvSpPr>
        <p:spPr>
          <a:xfrm>
            <a:off x="785786" y="5357826"/>
            <a:ext cx="642942" cy="642942"/>
          </a:xfrm>
          <a:prstGeom prst="actionButtonRetur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529154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76 0.05509 L -0.02865 -0.3965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0" y="-226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ВСТАВЬТЕ  </a:t>
            </a:r>
            <a:r>
              <a:rPr lang="ru-RU" b="1" i="1" dirty="0" smtClean="0"/>
              <a:t>Ъ</a:t>
            </a:r>
            <a:r>
              <a:rPr lang="ru-RU" b="1" dirty="0" smtClean="0"/>
              <a:t> ИЛИ  </a:t>
            </a:r>
            <a:r>
              <a:rPr lang="ru-RU" b="1" i="1" dirty="0" smtClean="0"/>
              <a:t>Ь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488" y="1785926"/>
            <a:ext cx="3286148" cy="1000132"/>
          </a:xfrm>
          <a:prstGeom prst="round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друз   я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500430" y="4643446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>
                <a:solidFill>
                  <a:schemeClr val="tx1"/>
                </a:solidFill>
              </a:rPr>
              <a:t>ъ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500694" y="4714884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Ь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9" name="Управляющая кнопка: возврат 8">
            <a:hlinkClick r:id="rId4" action="ppaction://hlinksldjump" highlightClick="1"/>
          </p:cNvPr>
          <p:cNvSpPr/>
          <p:nvPr/>
        </p:nvSpPr>
        <p:spPr>
          <a:xfrm>
            <a:off x="1142976" y="5715016"/>
            <a:ext cx="642942" cy="642942"/>
          </a:xfrm>
          <a:prstGeom prst="actionButtonRetur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529154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96296E-6 L -0.10556 -0.39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00" y="-198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6715140" y="5286388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4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7" name="Стрелка вправо с вырезом 6">
            <a:hlinkClick r:id="" action="ppaction://hlinkshowjump?jump=nextslide"/>
          </p:cNvPr>
          <p:cNvSpPr/>
          <p:nvPr/>
        </p:nvSpPr>
        <p:spPr>
          <a:xfrm>
            <a:off x="7786710" y="5929330"/>
            <a:ext cx="642942" cy="357190"/>
          </a:xfrm>
          <a:prstGeom prst="notched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643174" y="1857364"/>
            <a:ext cx="392909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		</a:t>
            </a:r>
          </a:p>
          <a:p>
            <a:r>
              <a:rPr lang="ru-RU" dirty="0" smtClean="0"/>
              <a:t>	</a:t>
            </a:r>
            <a:r>
              <a:rPr lang="ru-RU" sz="4000" dirty="0" smtClean="0"/>
              <a:t>1)</a:t>
            </a:r>
            <a:r>
              <a:rPr lang="ru-RU" dirty="0" smtClean="0"/>
              <a:t>  </a:t>
            </a:r>
            <a:r>
              <a:rPr lang="ru-RU" sz="3600" dirty="0" err="1" smtClean="0"/>
              <a:t>клоч...я</a:t>
            </a:r>
            <a:endParaRPr lang="ru-RU" sz="3600" dirty="0" smtClean="0"/>
          </a:p>
          <a:p>
            <a:r>
              <a:rPr lang="ru-RU" sz="3600" dirty="0" smtClean="0"/>
              <a:t> 	2)  </a:t>
            </a:r>
            <a:r>
              <a:rPr lang="ru-RU" sz="3600" dirty="0" err="1" smtClean="0"/>
              <a:t>пис...мо</a:t>
            </a:r>
            <a:endParaRPr lang="ru-RU" sz="3600" dirty="0" smtClean="0"/>
          </a:p>
          <a:p>
            <a:r>
              <a:rPr lang="ru-RU" sz="3600" dirty="0" smtClean="0"/>
              <a:t> 	3) </a:t>
            </a:r>
            <a:r>
              <a:rPr lang="ru-RU" sz="3600" dirty="0" err="1" smtClean="0"/>
              <a:t>в...езд</a:t>
            </a:r>
            <a:endParaRPr lang="ru-RU" sz="3600" dirty="0" smtClean="0"/>
          </a:p>
          <a:p>
            <a:r>
              <a:rPr lang="ru-RU" sz="3600" dirty="0" smtClean="0"/>
              <a:t> 	4)  </a:t>
            </a:r>
            <a:r>
              <a:rPr lang="ru-RU" sz="3600" dirty="0" err="1" smtClean="0"/>
              <a:t>с...узить</a:t>
            </a:r>
            <a:endParaRPr lang="ru-RU" sz="3600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21523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В каком слове пишется  </a:t>
            </a:r>
            <a:br>
              <a:rPr lang="ru-RU" b="1" dirty="0" smtClean="0"/>
            </a:br>
            <a:r>
              <a:rPr lang="ru-RU" b="1" dirty="0" smtClean="0"/>
              <a:t>        разделительный </a:t>
            </a:r>
            <a:r>
              <a:rPr lang="ru-RU" b="1" dirty="0" err="1" smtClean="0"/>
              <a:t>ъ</a:t>
            </a:r>
            <a:r>
              <a:rPr lang="ru-RU" b="1" dirty="0" smtClean="0"/>
              <a:t>?</a:t>
            </a:r>
            <a:r>
              <a:rPr lang="ru-RU" dirty="0" smtClean="0"/>
              <a:t>	 </a:t>
            </a:r>
            <a:r>
              <a:rPr lang="ru-RU" sz="4800" dirty="0" smtClean="0"/>
              <a:t>	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2698031" y="5284084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1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500694" y="5286388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3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099128" y="5269336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2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3" name="Управляющая кнопка: возврат 12">
            <a:hlinkClick r:id="rId4" action="ppaction://hlinksldjump" highlightClick="1"/>
          </p:cNvPr>
          <p:cNvSpPr/>
          <p:nvPr/>
        </p:nvSpPr>
        <p:spPr>
          <a:xfrm>
            <a:off x="928662" y="5357826"/>
            <a:ext cx="642942" cy="642942"/>
          </a:xfrm>
          <a:prstGeom prst="actionButtonRetur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529154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FC33A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6715140" y="5286388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4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7" name="Стрелка вправо с вырезом 6">
            <a:hlinkClick r:id="" action="ppaction://hlinkshowjump?jump=nextslide"/>
          </p:cNvPr>
          <p:cNvSpPr/>
          <p:nvPr/>
        </p:nvSpPr>
        <p:spPr>
          <a:xfrm>
            <a:off x="7929586" y="6000768"/>
            <a:ext cx="642942" cy="357190"/>
          </a:xfrm>
          <a:prstGeom prst="notched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643174" y="1857364"/>
            <a:ext cx="392909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		</a:t>
            </a:r>
          </a:p>
          <a:p>
            <a:r>
              <a:rPr lang="ru-RU" dirty="0" smtClean="0"/>
              <a:t>	</a:t>
            </a:r>
            <a:r>
              <a:rPr lang="ru-RU" sz="4000" dirty="0" smtClean="0"/>
              <a:t>1)</a:t>
            </a:r>
            <a:r>
              <a:rPr lang="ru-RU" dirty="0" smtClean="0"/>
              <a:t> </a:t>
            </a:r>
            <a:r>
              <a:rPr lang="ru-RU" sz="4000" dirty="0" err="1" smtClean="0"/>
              <a:t>под...езд</a:t>
            </a:r>
            <a:endParaRPr lang="ru-RU" sz="4000" dirty="0" smtClean="0"/>
          </a:p>
          <a:p>
            <a:r>
              <a:rPr lang="ru-RU" sz="3600" dirty="0" smtClean="0"/>
              <a:t> 	2) </a:t>
            </a:r>
            <a:r>
              <a:rPr lang="ru-RU" sz="3600" dirty="0" err="1" smtClean="0"/>
              <a:t>в...юга</a:t>
            </a:r>
            <a:endParaRPr lang="ru-RU" sz="3600" dirty="0" smtClean="0"/>
          </a:p>
          <a:p>
            <a:r>
              <a:rPr lang="ru-RU" sz="3600" dirty="0" smtClean="0"/>
              <a:t> 	3) </a:t>
            </a:r>
            <a:r>
              <a:rPr lang="ru-RU" sz="3600" dirty="0" err="1" smtClean="0"/>
              <a:t>с...ел</a:t>
            </a:r>
            <a:endParaRPr lang="ru-RU" sz="3600" dirty="0" smtClean="0"/>
          </a:p>
          <a:p>
            <a:r>
              <a:rPr lang="ru-RU" sz="3600" dirty="0" smtClean="0"/>
              <a:t> 	4) </a:t>
            </a:r>
            <a:r>
              <a:rPr lang="ru-RU" sz="3600" dirty="0" err="1" smtClean="0"/>
              <a:t>в...ехал</a:t>
            </a:r>
            <a:endParaRPr lang="ru-RU" sz="3600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928662" y="500042"/>
            <a:ext cx="721523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b="1" dirty="0" smtClean="0"/>
              <a:t>В каком слове НЕ пишется  </a:t>
            </a:r>
            <a:br>
              <a:rPr lang="ru-RU" b="1" dirty="0" smtClean="0"/>
            </a:br>
            <a:r>
              <a:rPr lang="ru-RU" b="1" dirty="0" smtClean="0"/>
              <a:t>          разделительный Ъ? 	 	</a:t>
            </a:r>
            <a:r>
              <a:rPr lang="ru-RU" dirty="0" smtClean="0"/>
              <a:t> 	 </a:t>
            </a:r>
            <a:r>
              <a:rPr lang="ru-RU" sz="4800" dirty="0" smtClean="0"/>
              <a:t>	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2698031" y="5284084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1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500694" y="5286388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3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099128" y="5269336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2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4" name="Управляющая кнопка: возврат 13">
            <a:hlinkClick r:id="rId4" action="ppaction://hlinksldjump" highlightClick="1"/>
          </p:cNvPr>
          <p:cNvSpPr/>
          <p:nvPr/>
        </p:nvSpPr>
        <p:spPr>
          <a:xfrm>
            <a:off x="857224" y="5429264"/>
            <a:ext cx="642942" cy="642942"/>
          </a:xfrm>
          <a:prstGeom prst="actionButtonRetur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529154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FC33A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6715140" y="5286388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4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7" name="Стрелка вправо с вырезом 6">
            <a:hlinkClick r:id="" action="ppaction://hlinkshowjump?jump=nextslide"/>
          </p:cNvPr>
          <p:cNvSpPr/>
          <p:nvPr/>
        </p:nvSpPr>
        <p:spPr>
          <a:xfrm>
            <a:off x="7929586" y="6000768"/>
            <a:ext cx="642942" cy="357190"/>
          </a:xfrm>
          <a:prstGeom prst="notched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643174" y="1857364"/>
            <a:ext cx="392909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		</a:t>
            </a:r>
          </a:p>
          <a:p>
            <a:r>
              <a:rPr lang="ru-RU" dirty="0" smtClean="0"/>
              <a:t>	</a:t>
            </a:r>
            <a:r>
              <a:rPr lang="ru-RU" sz="4000" dirty="0" smtClean="0"/>
              <a:t>1)</a:t>
            </a:r>
            <a:r>
              <a:rPr lang="ru-RU" dirty="0" smtClean="0"/>
              <a:t> </a:t>
            </a:r>
            <a:r>
              <a:rPr lang="ru-RU" sz="4000" dirty="0" err="1" smtClean="0"/>
              <a:t>при...зыв</a:t>
            </a:r>
            <a:endParaRPr lang="ru-RU" sz="4000" dirty="0" smtClean="0"/>
          </a:p>
          <a:p>
            <a:r>
              <a:rPr lang="ru-RU" sz="3600" dirty="0" smtClean="0"/>
              <a:t> 	2) </a:t>
            </a:r>
            <a:r>
              <a:rPr lang="ru-RU" sz="3600" dirty="0" err="1" smtClean="0"/>
              <a:t>воз...мёт</a:t>
            </a:r>
            <a:endParaRPr lang="ru-RU" sz="3600" dirty="0" smtClean="0"/>
          </a:p>
          <a:p>
            <a:r>
              <a:rPr lang="ru-RU" sz="3600" dirty="0" smtClean="0"/>
              <a:t> 	3) </a:t>
            </a:r>
            <a:r>
              <a:rPr lang="ru-RU" sz="3600" dirty="0" err="1" smtClean="0"/>
              <a:t>счаст...е</a:t>
            </a:r>
            <a:endParaRPr lang="ru-RU" sz="3600" dirty="0" smtClean="0"/>
          </a:p>
          <a:p>
            <a:r>
              <a:rPr lang="ru-RU" sz="3600" dirty="0" smtClean="0"/>
              <a:t> 	4) </a:t>
            </a:r>
            <a:r>
              <a:rPr lang="ru-RU" sz="3600" dirty="0" err="1" smtClean="0"/>
              <a:t>об...ём</a:t>
            </a:r>
            <a:endParaRPr lang="ru-RU" sz="3600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928662" y="500042"/>
            <a:ext cx="721523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b="1" dirty="0" smtClean="0"/>
              <a:t>В каком слове пишется  </a:t>
            </a:r>
            <a:br>
              <a:rPr lang="ru-RU" b="1" dirty="0" smtClean="0"/>
            </a:br>
            <a:r>
              <a:rPr lang="ru-RU" b="1" dirty="0" smtClean="0"/>
              <a:t>         разделительный </a:t>
            </a:r>
            <a:r>
              <a:rPr lang="ru-RU" b="1" dirty="0" err="1" smtClean="0"/>
              <a:t>ь</a:t>
            </a:r>
            <a:r>
              <a:rPr lang="ru-RU" b="1" dirty="0" smtClean="0"/>
              <a:t> ? 	</a:t>
            </a:r>
            <a:r>
              <a:rPr lang="ru-RU" dirty="0" smtClean="0"/>
              <a:t> 	 	 </a:t>
            </a:r>
            <a:r>
              <a:rPr lang="ru-RU" sz="4800" dirty="0" smtClean="0"/>
              <a:t>	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2698031" y="5284084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1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500694" y="5286388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3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099128" y="5269336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2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-1214478" y="221455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		</a:t>
            </a:r>
          </a:p>
          <a:p>
            <a:r>
              <a:rPr lang="ru-RU" dirty="0" smtClean="0"/>
              <a:t>	 	 	 	 	</a:t>
            </a:r>
          </a:p>
          <a:p>
            <a:r>
              <a:rPr lang="ru-RU" dirty="0" smtClean="0"/>
              <a:t> 	 	 	 	</a:t>
            </a:r>
          </a:p>
          <a:p>
            <a:r>
              <a:rPr lang="ru-RU" dirty="0" smtClean="0"/>
              <a:t> 	 	 	 	</a:t>
            </a:r>
          </a:p>
          <a:p>
            <a:r>
              <a:rPr lang="ru-RU" dirty="0" smtClean="0"/>
              <a:t> 	 	 	 	</a:t>
            </a:r>
            <a:endParaRPr lang="ru-RU" dirty="0"/>
          </a:p>
        </p:txBody>
      </p:sp>
      <p:sp>
        <p:nvSpPr>
          <p:cNvPr id="14" name="Управляющая кнопка: возврат 13">
            <a:hlinkClick r:id="rId4" action="ppaction://hlinksldjump" highlightClick="1"/>
          </p:cNvPr>
          <p:cNvSpPr/>
          <p:nvPr/>
        </p:nvSpPr>
        <p:spPr>
          <a:xfrm>
            <a:off x="1142976" y="5715016"/>
            <a:ext cx="642942" cy="642942"/>
          </a:xfrm>
          <a:prstGeom prst="actionButtonRetur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529154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FC33A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6715140" y="5286388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4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7" name="Стрелка вправо с вырезом 6">
            <a:hlinkClick r:id="" action="ppaction://hlinkshowjump?jump=nextslide"/>
          </p:cNvPr>
          <p:cNvSpPr/>
          <p:nvPr/>
        </p:nvSpPr>
        <p:spPr>
          <a:xfrm>
            <a:off x="7929586" y="6000768"/>
            <a:ext cx="642942" cy="357190"/>
          </a:xfrm>
          <a:prstGeom prst="notched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786050" y="1857364"/>
            <a:ext cx="392909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		</a:t>
            </a:r>
          </a:p>
          <a:p>
            <a:r>
              <a:rPr lang="ru-RU" dirty="0" smtClean="0"/>
              <a:t>	</a:t>
            </a:r>
            <a:r>
              <a:rPr lang="ru-RU" sz="4000" dirty="0" smtClean="0"/>
              <a:t>1)</a:t>
            </a:r>
            <a:r>
              <a:rPr lang="ru-RU" dirty="0" smtClean="0"/>
              <a:t> </a:t>
            </a:r>
            <a:r>
              <a:rPr lang="ru-RU" sz="4000" dirty="0" err="1" smtClean="0"/>
              <a:t>об...езд</a:t>
            </a:r>
            <a:endParaRPr lang="ru-RU" sz="4000" dirty="0" smtClean="0"/>
          </a:p>
          <a:p>
            <a:r>
              <a:rPr lang="ru-RU" sz="3600" dirty="0" smtClean="0"/>
              <a:t> 	2) </a:t>
            </a:r>
            <a:r>
              <a:rPr lang="ru-RU" sz="3600" dirty="0" err="1" smtClean="0"/>
              <a:t>об...ыскать</a:t>
            </a:r>
            <a:endParaRPr lang="ru-RU" sz="3600" dirty="0" smtClean="0"/>
          </a:p>
          <a:p>
            <a:r>
              <a:rPr lang="ru-RU" sz="3600" dirty="0" smtClean="0"/>
              <a:t> 	3) </a:t>
            </a:r>
            <a:r>
              <a:rPr lang="ru-RU" sz="3600" dirty="0" err="1" smtClean="0"/>
              <a:t>об...ект</a:t>
            </a:r>
            <a:endParaRPr lang="ru-RU" sz="3600" dirty="0" smtClean="0"/>
          </a:p>
          <a:p>
            <a:r>
              <a:rPr lang="ru-RU" sz="3600" dirty="0" smtClean="0"/>
              <a:t> 	4) </a:t>
            </a:r>
            <a:r>
              <a:rPr lang="ru-RU" sz="3600" dirty="0" err="1" smtClean="0"/>
              <a:t>об...ять</a:t>
            </a:r>
            <a:endParaRPr lang="ru-RU" sz="3600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928662" y="500042"/>
            <a:ext cx="721523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b="1" dirty="0" smtClean="0"/>
              <a:t>В каком слове НЕ пишется </a:t>
            </a:r>
            <a:br>
              <a:rPr lang="ru-RU" b="1" dirty="0" smtClean="0"/>
            </a:br>
            <a:r>
              <a:rPr lang="ru-RU" b="1" dirty="0" smtClean="0"/>
              <a:t>         разделительный </a:t>
            </a:r>
            <a:r>
              <a:rPr lang="ru-RU" b="1" dirty="0" err="1" smtClean="0"/>
              <a:t>ъ</a:t>
            </a:r>
            <a:r>
              <a:rPr lang="ru-RU" b="1" dirty="0" smtClean="0"/>
              <a:t> ? 	 	</a:t>
            </a:r>
            <a:r>
              <a:rPr lang="ru-RU" dirty="0" smtClean="0"/>
              <a:t> 	 </a:t>
            </a:r>
            <a:r>
              <a:rPr lang="ru-RU" sz="4800" dirty="0" smtClean="0"/>
              <a:t>	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2698031" y="5284084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1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500694" y="5286388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3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099128" y="5269336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2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-1214478" y="221455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		</a:t>
            </a:r>
          </a:p>
          <a:p>
            <a:r>
              <a:rPr lang="ru-RU" dirty="0" smtClean="0"/>
              <a:t>	 	 	 	 	</a:t>
            </a:r>
          </a:p>
          <a:p>
            <a:r>
              <a:rPr lang="ru-RU" dirty="0" smtClean="0"/>
              <a:t> 	 	 	 	</a:t>
            </a:r>
          </a:p>
          <a:p>
            <a:r>
              <a:rPr lang="ru-RU" dirty="0" smtClean="0"/>
              <a:t> 	 	 	 	</a:t>
            </a:r>
          </a:p>
          <a:p>
            <a:r>
              <a:rPr lang="ru-RU" dirty="0" smtClean="0"/>
              <a:t> 	 	 	 	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-1071602" y="221455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	</a:t>
            </a:r>
          </a:p>
          <a:p>
            <a:r>
              <a:rPr lang="ru-RU" dirty="0" smtClean="0"/>
              <a:t> 	 	 	 	</a:t>
            </a:r>
          </a:p>
          <a:p>
            <a:r>
              <a:rPr lang="ru-RU" dirty="0" smtClean="0"/>
              <a:t> 	 	 	 	</a:t>
            </a:r>
          </a:p>
          <a:p>
            <a:r>
              <a:rPr lang="ru-RU" dirty="0" smtClean="0"/>
              <a:t> 	 	 	 	</a:t>
            </a:r>
            <a:endParaRPr lang="ru-RU" dirty="0"/>
          </a:p>
        </p:txBody>
      </p:sp>
      <p:sp>
        <p:nvSpPr>
          <p:cNvPr id="15" name="Управляющая кнопка: возврат 14">
            <a:hlinkClick r:id="rId4" action="ppaction://hlinksldjump" highlightClick="1"/>
          </p:cNvPr>
          <p:cNvSpPr/>
          <p:nvPr/>
        </p:nvSpPr>
        <p:spPr>
          <a:xfrm>
            <a:off x="1000100" y="5429264"/>
            <a:ext cx="642942" cy="642942"/>
          </a:xfrm>
          <a:prstGeom prst="actionButtonRetur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529154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FC33A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6715140" y="5286388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4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7" name="Стрелка вправо с вырезом 6">
            <a:hlinkClick r:id="" action="ppaction://hlinkshowjump?jump=nextslide"/>
          </p:cNvPr>
          <p:cNvSpPr/>
          <p:nvPr/>
        </p:nvSpPr>
        <p:spPr>
          <a:xfrm>
            <a:off x="7929586" y="6000768"/>
            <a:ext cx="642942" cy="357190"/>
          </a:xfrm>
          <a:prstGeom prst="notched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071670" y="1857364"/>
            <a:ext cx="464347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		</a:t>
            </a:r>
          </a:p>
          <a:p>
            <a:r>
              <a:rPr lang="ru-RU" dirty="0" smtClean="0"/>
              <a:t>	</a:t>
            </a:r>
            <a:r>
              <a:rPr lang="ru-RU" sz="4000" dirty="0" smtClean="0"/>
              <a:t>1)</a:t>
            </a:r>
            <a:r>
              <a:rPr lang="ru-RU" dirty="0" smtClean="0"/>
              <a:t> </a:t>
            </a:r>
            <a:r>
              <a:rPr lang="ru-RU" sz="4000" dirty="0" err="1" smtClean="0"/>
              <a:t>раздол...е</a:t>
            </a:r>
            <a:endParaRPr lang="ru-RU" sz="4000" dirty="0" smtClean="0"/>
          </a:p>
          <a:p>
            <a:r>
              <a:rPr lang="ru-RU" sz="3600" dirty="0" smtClean="0"/>
              <a:t> 	2) </a:t>
            </a:r>
            <a:r>
              <a:rPr lang="ru-RU" sz="3600" dirty="0" err="1" smtClean="0"/>
              <a:t>бол...ше</a:t>
            </a:r>
            <a:endParaRPr lang="ru-RU" sz="3600" dirty="0" smtClean="0"/>
          </a:p>
          <a:p>
            <a:r>
              <a:rPr lang="ru-RU" sz="3600" dirty="0" smtClean="0"/>
              <a:t> 	3) </a:t>
            </a:r>
            <a:r>
              <a:rPr lang="ru-RU" sz="3600" dirty="0" err="1" smtClean="0"/>
              <a:t>примор...е</a:t>
            </a:r>
            <a:endParaRPr lang="ru-RU" sz="3600" dirty="0" smtClean="0"/>
          </a:p>
          <a:p>
            <a:r>
              <a:rPr lang="ru-RU" sz="3600" dirty="0" smtClean="0"/>
              <a:t> 	4) </a:t>
            </a:r>
            <a:r>
              <a:rPr lang="ru-RU" sz="3600" dirty="0" err="1" smtClean="0"/>
              <a:t>овеч...я</a:t>
            </a:r>
            <a:endParaRPr lang="ru-RU" sz="3600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928662" y="500042"/>
            <a:ext cx="721523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b="1" dirty="0" smtClean="0"/>
              <a:t>В каком слове НЕ пишется </a:t>
            </a:r>
            <a:br>
              <a:rPr lang="ru-RU" b="1" dirty="0" smtClean="0"/>
            </a:br>
            <a:r>
              <a:rPr lang="ru-RU" b="1" dirty="0" smtClean="0"/>
              <a:t>         разделительный Ь ? 	 </a:t>
            </a:r>
            <a:r>
              <a:rPr lang="ru-RU" dirty="0" smtClean="0"/>
              <a:t>	 	 </a:t>
            </a:r>
            <a:r>
              <a:rPr lang="ru-RU" sz="4800" dirty="0" smtClean="0"/>
              <a:t>	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2698031" y="5284084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1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500694" y="5286388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3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099128" y="5269336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2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-1214478" y="221455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		</a:t>
            </a:r>
          </a:p>
          <a:p>
            <a:r>
              <a:rPr lang="ru-RU" dirty="0" smtClean="0"/>
              <a:t>	 	 	 	 	</a:t>
            </a:r>
          </a:p>
          <a:p>
            <a:r>
              <a:rPr lang="ru-RU" dirty="0" smtClean="0"/>
              <a:t> 	 	 	 	</a:t>
            </a:r>
          </a:p>
          <a:p>
            <a:r>
              <a:rPr lang="ru-RU" dirty="0" smtClean="0"/>
              <a:t> 	 	 	 	</a:t>
            </a:r>
          </a:p>
          <a:p>
            <a:r>
              <a:rPr lang="ru-RU" dirty="0" smtClean="0"/>
              <a:t> 	 	 	 	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-1071602" y="221455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	</a:t>
            </a:r>
          </a:p>
          <a:p>
            <a:r>
              <a:rPr lang="ru-RU" dirty="0" smtClean="0"/>
              <a:t> 	 	 	 	</a:t>
            </a:r>
          </a:p>
          <a:p>
            <a:r>
              <a:rPr lang="ru-RU" dirty="0" smtClean="0"/>
              <a:t> 	 	 	 	</a:t>
            </a:r>
          </a:p>
          <a:p>
            <a:r>
              <a:rPr lang="ru-RU" dirty="0" smtClean="0"/>
              <a:t> 	 	 	 	</a:t>
            </a:r>
            <a:endParaRPr lang="ru-RU" dirty="0"/>
          </a:p>
        </p:txBody>
      </p:sp>
      <p:sp>
        <p:nvSpPr>
          <p:cNvPr id="17" name="Управляющая кнопка: возврат 16">
            <a:hlinkClick r:id="rId4" action="ppaction://hlinksldjump" highlightClick="1"/>
          </p:cNvPr>
          <p:cNvSpPr/>
          <p:nvPr/>
        </p:nvSpPr>
        <p:spPr>
          <a:xfrm>
            <a:off x="1142976" y="5715016"/>
            <a:ext cx="642942" cy="642942"/>
          </a:xfrm>
          <a:prstGeom prst="actionButtonRetur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529154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FC33A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6715140" y="5286388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4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7" name="Стрелка вправо с вырезом 6">
            <a:hlinkClick r:id="" action="ppaction://hlinkshowjump?jump=nextslide"/>
          </p:cNvPr>
          <p:cNvSpPr/>
          <p:nvPr/>
        </p:nvSpPr>
        <p:spPr>
          <a:xfrm>
            <a:off x="7929586" y="6000768"/>
            <a:ext cx="642942" cy="357190"/>
          </a:xfrm>
          <a:prstGeom prst="notched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071670" y="1857364"/>
            <a:ext cx="464347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		</a:t>
            </a:r>
          </a:p>
          <a:p>
            <a:r>
              <a:rPr lang="ru-RU" dirty="0" smtClean="0"/>
              <a:t>	</a:t>
            </a:r>
            <a:r>
              <a:rPr lang="ru-RU" sz="4000" dirty="0" smtClean="0"/>
              <a:t>1)</a:t>
            </a:r>
            <a:r>
              <a:rPr lang="ru-RU" dirty="0" smtClean="0"/>
              <a:t> </a:t>
            </a:r>
            <a:r>
              <a:rPr lang="ru-RU" sz="4000" dirty="0" err="1" smtClean="0"/>
              <a:t>ненаст...е</a:t>
            </a:r>
            <a:endParaRPr lang="ru-RU" sz="4000" dirty="0" smtClean="0"/>
          </a:p>
          <a:p>
            <a:r>
              <a:rPr lang="ru-RU" sz="3600" dirty="0" smtClean="0"/>
              <a:t> 	2) </a:t>
            </a:r>
            <a:r>
              <a:rPr lang="ru-RU" sz="3600" dirty="0" err="1" smtClean="0"/>
              <a:t>с...ела</a:t>
            </a:r>
            <a:endParaRPr lang="ru-RU" sz="3600" dirty="0" smtClean="0"/>
          </a:p>
          <a:p>
            <a:r>
              <a:rPr lang="ru-RU" sz="3600" dirty="0" smtClean="0"/>
              <a:t> 	3) </a:t>
            </a:r>
            <a:r>
              <a:rPr lang="ru-RU" sz="3600" dirty="0" err="1" smtClean="0"/>
              <a:t>воз...мёт</a:t>
            </a:r>
            <a:endParaRPr lang="ru-RU" sz="3600" dirty="0" smtClean="0"/>
          </a:p>
          <a:p>
            <a:r>
              <a:rPr lang="ru-RU" sz="3600" dirty="0" smtClean="0"/>
              <a:t> 	4) </a:t>
            </a:r>
            <a:r>
              <a:rPr lang="ru-RU" sz="3600" dirty="0" err="1" smtClean="0"/>
              <a:t>свин...я</a:t>
            </a:r>
            <a:endParaRPr lang="ru-RU" sz="3600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928662" y="500042"/>
            <a:ext cx="721523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b="1" dirty="0" smtClean="0"/>
              <a:t>В каком слове пишется </a:t>
            </a:r>
            <a:br>
              <a:rPr lang="ru-RU" b="1" dirty="0" smtClean="0"/>
            </a:br>
            <a:r>
              <a:rPr lang="ru-RU" b="1" dirty="0" smtClean="0"/>
              <a:t>        разделительный Ъ ? 	</a:t>
            </a:r>
            <a:r>
              <a:rPr lang="ru-RU" dirty="0" smtClean="0"/>
              <a:t> 	 	 </a:t>
            </a:r>
            <a:r>
              <a:rPr lang="ru-RU" sz="4800" dirty="0" smtClean="0"/>
              <a:t>	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2698031" y="5284084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1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500694" y="5286388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3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099128" y="5269336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2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-1214478" y="221455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		</a:t>
            </a:r>
          </a:p>
          <a:p>
            <a:r>
              <a:rPr lang="ru-RU" dirty="0" smtClean="0"/>
              <a:t>	 	 	 	 	</a:t>
            </a:r>
          </a:p>
          <a:p>
            <a:r>
              <a:rPr lang="ru-RU" dirty="0" smtClean="0"/>
              <a:t> 	 	 	 	</a:t>
            </a:r>
          </a:p>
          <a:p>
            <a:r>
              <a:rPr lang="ru-RU" dirty="0" smtClean="0"/>
              <a:t> 	 	 	 	</a:t>
            </a:r>
          </a:p>
          <a:p>
            <a:r>
              <a:rPr lang="ru-RU" dirty="0" smtClean="0"/>
              <a:t> 	 	 	 	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-1071602" y="221455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	</a:t>
            </a:r>
          </a:p>
          <a:p>
            <a:r>
              <a:rPr lang="ru-RU" dirty="0" smtClean="0"/>
              <a:t> 	 	 	 	</a:t>
            </a:r>
          </a:p>
          <a:p>
            <a:r>
              <a:rPr lang="ru-RU" dirty="0" smtClean="0"/>
              <a:t> 	 	 	 	</a:t>
            </a:r>
          </a:p>
          <a:p>
            <a:r>
              <a:rPr lang="ru-RU" dirty="0" smtClean="0"/>
              <a:t> 	 	 	 	</a:t>
            </a:r>
            <a:endParaRPr lang="ru-RU" dirty="0"/>
          </a:p>
        </p:txBody>
      </p:sp>
      <p:sp>
        <p:nvSpPr>
          <p:cNvPr id="16" name="Управляющая кнопка: возврат 15">
            <a:hlinkClick r:id="rId4" action="ppaction://hlinksldjump" highlightClick="1"/>
          </p:cNvPr>
          <p:cNvSpPr/>
          <p:nvPr/>
        </p:nvSpPr>
        <p:spPr>
          <a:xfrm>
            <a:off x="785786" y="5643578"/>
            <a:ext cx="642942" cy="642942"/>
          </a:xfrm>
          <a:prstGeom prst="actionButtonRetur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529154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FC33A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6715140" y="5286388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4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7" name="Стрелка вправо с вырезом 6">
            <a:hlinkClick r:id="" action="ppaction://hlinkshowjump?jump=nextslide"/>
          </p:cNvPr>
          <p:cNvSpPr/>
          <p:nvPr/>
        </p:nvSpPr>
        <p:spPr>
          <a:xfrm>
            <a:off x="7929586" y="6000768"/>
            <a:ext cx="642942" cy="357190"/>
          </a:xfrm>
          <a:prstGeom prst="notched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071670" y="1857364"/>
            <a:ext cx="464347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		</a:t>
            </a:r>
          </a:p>
          <a:p>
            <a:r>
              <a:rPr lang="ru-RU" dirty="0" smtClean="0"/>
              <a:t>	</a:t>
            </a:r>
            <a:r>
              <a:rPr lang="ru-RU" sz="4000" dirty="0" smtClean="0"/>
              <a:t>1)</a:t>
            </a:r>
            <a:r>
              <a:rPr lang="ru-RU" dirty="0" smtClean="0"/>
              <a:t>  </a:t>
            </a:r>
            <a:r>
              <a:rPr lang="ru-RU" sz="4000" dirty="0" err="1" smtClean="0"/>
              <a:t>с...едобное</a:t>
            </a:r>
            <a:endParaRPr lang="ru-RU" sz="4000" dirty="0" smtClean="0"/>
          </a:p>
          <a:p>
            <a:r>
              <a:rPr lang="ru-RU" sz="3600" dirty="0" smtClean="0"/>
              <a:t> 	2)  </a:t>
            </a:r>
            <a:r>
              <a:rPr lang="ru-RU" sz="3600" dirty="0" err="1" smtClean="0"/>
              <a:t>сем...ями</a:t>
            </a:r>
            <a:endParaRPr lang="ru-RU" sz="3600" dirty="0" smtClean="0"/>
          </a:p>
          <a:p>
            <a:r>
              <a:rPr lang="ru-RU" sz="3600" dirty="0" smtClean="0"/>
              <a:t> 	3)  на </a:t>
            </a:r>
            <a:r>
              <a:rPr lang="ru-RU" sz="3600" dirty="0" err="1" smtClean="0"/>
              <a:t>лист...ях</a:t>
            </a:r>
            <a:endParaRPr lang="ru-RU" sz="3600" dirty="0" smtClean="0"/>
          </a:p>
          <a:p>
            <a:r>
              <a:rPr lang="ru-RU" sz="3600" dirty="0" smtClean="0"/>
              <a:t> 	4)  </a:t>
            </a:r>
            <a:r>
              <a:rPr lang="ru-RU" sz="3600" dirty="0" err="1" smtClean="0"/>
              <a:t>колос...ев</a:t>
            </a:r>
            <a:endParaRPr lang="ru-RU" sz="3600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928662" y="500042"/>
            <a:ext cx="721523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b="1" dirty="0" smtClean="0"/>
              <a:t>В каком слове НЕ  пишется </a:t>
            </a:r>
            <a:br>
              <a:rPr lang="ru-RU" b="1" dirty="0" smtClean="0"/>
            </a:br>
            <a:r>
              <a:rPr lang="ru-RU" b="1" dirty="0" smtClean="0"/>
              <a:t>       разделительный Ь ? 	</a:t>
            </a:r>
            <a:r>
              <a:rPr lang="ru-RU" dirty="0" smtClean="0"/>
              <a:t> 	 	 </a:t>
            </a:r>
            <a:r>
              <a:rPr lang="ru-RU" sz="4800" dirty="0" smtClean="0"/>
              <a:t>	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2698031" y="5284084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1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500694" y="5286388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3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099128" y="5269336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2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-1214478" y="221455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		</a:t>
            </a:r>
          </a:p>
          <a:p>
            <a:r>
              <a:rPr lang="ru-RU" dirty="0" smtClean="0"/>
              <a:t>	 	 	 	 	</a:t>
            </a:r>
          </a:p>
          <a:p>
            <a:r>
              <a:rPr lang="ru-RU" dirty="0" smtClean="0"/>
              <a:t> 	 	 	 	</a:t>
            </a:r>
          </a:p>
          <a:p>
            <a:r>
              <a:rPr lang="ru-RU" dirty="0" smtClean="0"/>
              <a:t> 	 	 	 	</a:t>
            </a:r>
          </a:p>
          <a:p>
            <a:r>
              <a:rPr lang="ru-RU" dirty="0" smtClean="0"/>
              <a:t> 	 	 	 	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-1857420" y="221455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	</a:t>
            </a:r>
          </a:p>
          <a:p>
            <a:r>
              <a:rPr lang="ru-RU" dirty="0" smtClean="0"/>
              <a:t> 	 	 	 	</a:t>
            </a:r>
          </a:p>
          <a:p>
            <a:r>
              <a:rPr lang="ru-RU" dirty="0" smtClean="0"/>
              <a:t> 	 	 	 	</a:t>
            </a:r>
          </a:p>
          <a:p>
            <a:r>
              <a:rPr lang="ru-RU" dirty="0" smtClean="0"/>
              <a:t> 	 	 	 	</a:t>
            </a:r>
            <a:endParaRPr lang="ru-RU" dirty="0"/>
          </a:p>
        </p:txBody>
      </p:sp>
      <p:sp>
        <p:nvSpPr>
          <p:cNvPr id="16" name="Управляющая кнопка: возврат 15">
            <a:hlinkClick r:id="rId4" action="ppaction://hlinksldjump" highlightClick="1"/>
          </p:cNvPr>
          <p:cNvSpPr/>
          <p:nvPr/>
        </p:nvSpPr>
        <p:spPr>
          <a:xfrm>
            <a:off x="1000100" y="5357826"/>
            <a:ext cx="642942" cy="642942"/>
          </a:xfrm>
          <a:prstGeom prst="actionButtonRetur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529154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FC33A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шаблоны для тестов\63841081_63390594_da6107b3c56e.gif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357166"/>
            <a:ext cx="6858048" cy="59966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5300" dirty="0" smtClean="0">
                <a:latin typeface="Arial" pitchFamily="34" charset="0"/>
                <a:cs typeface="Arial" pitchFamily="34" charset="0"/>
                <a:hlinkClick r:id="rId4" action="ppaction://hlinksldjump"/>
              </a:rPr>
              <a:t>Вставь </a:t>
            </a:r>
            <a:r>
              <a:rPr lang="ru-RU" sz="5300" dirty="0" err="1" smtClean="0">
                <a:latin typeface="Arial" pitchFamily="34" charset="0"/>
                <a:cs typeface="Arial" pitchFamily="34" charset="0"/>
                <a:hlinkClick r:id="rId4" action="ppaction://hlinksldjump"/>
              </a:rPr>
              <a:t>ъ</a:t>
            </a:r>
            <a:r>
              <a:rPr lang="ru-RU" sz="5300" dirty="0" smtClean="0">
                <a:latin typeface="Arial" pitchFamily="34" charset="0"/>
                <a:cs typeface="Arial" pitchFamily="34" charset="0"/>
                <a:hlinkClick r:id="rId4" action="ppaction://hlinksldjump"/>
              </a:rPr>
              <a:t> или </a:t>
            </a:r>
            <a:r>
              <a:rPr lang="ru-RU" sz="5300" dirty="0" err="1" smtClean="0">
                <a:latin typeface="Arial" pitchFamily="34" charset="0"/>
                <a:cs typeface="Arial" pitchFamily="34" charset="0"/>
                <a:hlinkClick r:id="rId4" action="ppaction://hlinksldjump"/>
              </a:rPr>
              <a:t>ь</a:t>
            </a:r>
            <a:r>
              <a:rPr lang="ru-RU" sz="5300" dirty="0" smtClean="0">
                <a:latin typeface="Arial" pitchFamily="34" charset="0"/>
                <a:cs typeface="Arial" pitchFamily="34" charset="0"/>
                <a:hlinkClick r:id="rId4" action="ppaction://hlinksldjump"/>
              </a:rPr>
              <a:t/>
            </a:r>
            <a:br>
              <a:rPr lang="ru-RU" sz="5300" dirty="0" smtClean="0">
                <a:latin typeface="Arial" pitchFamily="34" charset="0"/>
                <a:cs typeface="Arial" pitchFamily="34" charset="0"/>
                <a:hlinkClick r:id="rId4" action="ppaction://hlinksldjump"/>
              </a:rPr>
            </a:br>
            <a:endParaRPr lang="ru-RU" sz="5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 action="ppaction://hlinksldjump"/>
              </a:rPr>
              <a:t>Выбери ответ</a:t>
            </a:r>
            <a:endParaRPr lang="ru-RU" sz="4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529154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6715140" y="5286388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4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7" name="Стрелка вправо с вырезом 6">
            <a:hlinkClick r:id="" action="ppaction://hlinkshowjump?jump=nextslide"/>
          </p:cNvPr>
          <p:cNvSpPr/>
          <p:nvPr/>
        </p:nvSpPr>
        <p:spPr>
          <a:xfrm>
            <a:off x="7929586" y="6000768"/>
            <a:ext cx="642942" cy="357190"/>
          </a:xfrm>
          <a:prstGeom prst="notched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071670" y="1857364"/>
            <a:ext cx="464347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		</a:t>
            </a:r>
          </a:p>
          <a:p>
            <a:r>
              <a:rPr lang="ru-RU" dirty="0" smtClean="0"/>
              <a:t>	</a:t>
            </a:r>
            <a:r>
              <a:rPr lang="ru-RU" sz="4000" dirty="0" smtClean="0"/>
              <a:t>1)</a:t>
            </a:r>
            <a:r>
              <a:rPr lang="ru-RU" dirty="0" smtClean="0"/>
              <a:t> </a:t>
            </a:r>
            <a:r>
              <a:rPr lang="ru-RU" sz="4000" dirty="0" smtClean="0"/>
              <a:t>уханье</a:t>
            </a:r>
          </a:p>
          <a:p>
            <a:r>
              <a:rPr lang="ru-RU" sz="3600" dirty="0" smtClean="0"/>
              <a:t> 	2) маленькие</a:t>
            </a:r>
          </a:p>
          <a:p>
            <a:r>
              <a:rPr lang="ru-RU" sz="3600" dirty="0" smtClean="0"/>
              <a:t> 	3) </a:t>
            </a:r>
            <a:r>
              <a:rPr lang="ru-RU" sz="3600" dirty="0" err="1" smtClean="0"/>
              <a:t>разноголосье</a:t>
            </a:r>
            <a:endParaRPr lang="ru-RU" sz="3600" dirty="0" smtClean="0"/>
          </a:p>
          <a:p>
            <a:r>
              <a:rPr lang="ru-RU" sz="3600" dirty="0" smtClean="0"/>
              <a:t> 	4)  соловьи</a:t>
            </a:r>
            <a:endParaRPr lang="ru-RU" sz="3600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71472" y="500042"/>
            <a:ext cx="8072494" cy="15001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b="1" dirty="0" smtClean="0"/>
              <a:t>В каком слове Ь является показателем мягкости согласного? </a:t>
            </a:r>
            <a:r>
              <a:rPr lang="ru-RU" dirty="0" smtClean="0"/>
              <a:t>	 	 	 </a:t>
            </a:r>
            <a:r>
              <a:rPr lang="ru-RU" sz="4800" dirty="0" smtClean="0"/>
              <a:t>	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2698031" y="5284084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1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500694" y="5286388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3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099128" y="5269336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2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-1214478" y="221455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		</a:t>
            </a:r>
          </a:p>
          <a:p>
            <a:r>
              <a:rPr lang="ru-RU" dirty="0" smtClean="0"/>
              <a:t>	 	 	 	 	</a:t>
            </a:r>
          </a:p>
          <a:p>
            <a:r>
              <a:rPr lang="ru-RU" dirty="0" smtClean="0"/>
              <a:t> 	 	 	 	</a:t>
            </a:r>
          </a:p>
          <a:p>
            <a:r>
              <a:rPr lang="ru-RU" dirty="0" smtClean="0"/>
              <a:t> 	 	 	 	</a:t>
            </a:r>
          </a:p>
          <a:p>
            <a:r>
              <a:rPr lang="ru-RU" dirty="0" smtClean="0"/>
              <a:t> 	 	 	 	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-1857420" y="221455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	</a:t>
            </a:r>
          </a:p>
          <a:p>
            <a:r>
              <a:rPr lang="ru-RU" dirty="0" smtClean="0"/>
              <a:t> 	 	 	 	</a:t>
            </a:r>
          </a:p>
          <a:p>
            <a:r>
              <a:rPr lang="ru-RU" dirty="0" smtClean="0"/>
              <a:t> 	 	 	 	</a:t>
            </a:r>
          </a:p>
          <a:p>
            <a:r>
              <a:rPr lang="ru-RU" dirty="0" smtClean="0"/>
              <a:t> 	 	 	 	</a:t>
            </a:r>
            <a:endParaRPr lang="ru-RU" dirty="0"/>
          </a:p>
        </p:txBody>
      </p:sp>
      <p:sp>
        <p:nvSpPr>
          <p:cNvPr id="18" name="Управляющая кнопка: возврат 17">
            <a:hlinkClick r:id="rId4" action="ppaction://hlinksldjump" highlightClick="1"/>
          </p:cNvPr>
          <p:cNvSpPr/>
          <p:nvPr/>
        </p:nvSpPr>
        <p:spPr>
          <a:xfrm>
            <a:off x="1000100" y="5429264"/>
            <a:ext cx="642942" cy="642942"/>
          </a:xfrm>
          <a:prstGeom prst="actionButtonRetur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529154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FC33A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6715140" y="5286388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4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7" name="Стрелка вправо с вырезом 6">
            <a:hlinkClick r:id="" action="ppaction://hlinkshowjump?jump=nextslide"/>
          </p:cNvPr>
          <p:cNvSpPr/>
          <p:nvPr/>
        </p:nvSpPr>
        <p:spPr>
          <a:xfrm>
            <a:off x="7929586" y="6000768"/>
            <a:ext cx="642942" cy="357190"/>
          </a:xfrm>
          <a:prstGeom prst="notched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071670" y="1857364"/>
            <a:ext cx="464347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		</a:t>
            </a:r>
          </a:p>
          <a:p>
            <a:r>
              <a:rPr lang="ru-RU" dirty="0" smtClean="0"/>
              <a:t>	</a:t>
            </a:r>
            <a:r>
              <a:rPr lang="ru-RU" sz="4000" dirty="0" smtClean="0"/>
              <a:t>1)</a:t>
            </a:r>
            <a:r>
              <a:rPr lang="ru-RU" dirty="0" smtClean="0"/>
              <a:t>   </a:t>
            </a:r>
            <a:r>
              <a:rPr lang="ru-RU" sz="4000" dirty="0" smtClean="0"/>
              <a:t>об…м</a:t>
            </a:r>
          </a:p>
          <a:p>
            <a:r>
              <a:rPr lang="ru-RU" sz="3600" dirty="0" smtClean="0"/>
              <a:t> 	2)  рыб…и</a:t>
            </a:r>
          </a:p>
          <a:p>
            <a:r>
              <a:rPr lang="ru-RU" sz="3600" dirty="0" smtClean="0"/>
              <a:t> 	3)  с…</a:t>
            </a:r>
            <a:r>
              <a:rPr lang="ru-RU" sz="3600" dirty="0" err="1" smtClean="0"/>
              <a:t>едобные</a:t>
            </a:r>
            <a:endParaRPr lang="ru-RU" sz="3600" dirty="0" smtClean="0"/>
          </a:p>
          <a:p>
            <a:r>
              <a:rPr lang="ru-RU" sz="3600" dirty="0" smtClean="0"/>
              <a:t> 	4)  </a:t>
            </a:r>
            <a:r>
              <a:rPr lang="ru-RU" sz="3600" dirty="0" err="1" smtClean="0"/>
              <a:t>необ</a:t>
            </a:r>
            <a:r>
              <a:rPr lang="ru-RU" sz="3600" dirty="0" smtClean="0"/>
              <a:t>…</a:t>
            </a:r>
            <a:r>
              <a:rPr lang="ru-RU" sz="3600" dirty="0" err="1" smtClean="0"/>
              <a:t>ятный</a:t>
            </a:r>
            <a:endParaRPr lang="ru-RU" sz="3600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71472" y="500042"/>
            <a:ext cx="8072494" cy="15001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В каком слове пишется </a:t>
            </a:r>
            <a:br>
              <a:rPr lang="ru-RU" b="1" dirty="0" smtClean="0"/>
            </a:br>
            <a:r>
              <a:rPr lang="ru-RU" b="1" dirty="0" smtClean="0"/>
              <a:t>             разделительный </a:t>
            </a:r>
            <a:r>
              <a:rPr lang="ru-RU" b="1" dirty="0" err="1" smtClean="0"/>
              <a:t>ь</a:t>
            </a:r>
            <a:r>
              <a:rPr lang="ru-RU" b="1" dirty="0" smtClean="0"/>
              <a:t>? 	 </a:t>
            </a:r>
            <a:r>
              <a:rPr lang="ru-RU" dirty="0" smtClean="0"/>
              <a:t>	 	 </a:t>
            </a:r>
            <a:r>
              <a:rPr lang="ru-RU" sz="4800" dirty="0" smtClean="0"/>
              <a:t>	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2698031" y="5284084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1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500694" y="5286388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3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099128" y="5269336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2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-1214478" y="221455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		</a:t>
            </a:r>
          </a:p>
          <a:p>
            <a:r>
              <a:rPr lang="ru-RU" dirty="0" smtClean="0"/>
              <a:t>	 	 	 	 	</a:t>
            </a:r>
          </a:p>
          <a:p>
            <a:r>
              <a:rPr lang="ru-RU" dirty="0" smtClean="0"/>
              <a:t> 	 	 	 	</a:t>
            </a:r>
          </a:p>
          <a:p>
            <a:r>
              <a:rPr lang="ru-RU" dirty="0" smtClean="0"/>
              <a:t> 	 	 	 	</a:t>
            </a:r>
          </a:p>
          <a:p>
            <a:r>
              <a:rPr lang="ru-RU" dirty="0" smtClean="0"/>
              <a:t> 	 	 	 	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-1857420" y="221455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	</a:t>
            </a:r>
          </a:p>
          <a:p>
            <a:r>
              <a:rPr lang="ru-RU" dirty="0" smtClean="0"/>
              <a:t> 	 	 	 	</a:t>
            </a:r>
          </a:p>
          <a:p>
            <a:r>
              <a:rPr lang="ru-RU" dirty="0" smtClean="0"/>
              <a:t> 	 	 	 	</a:t>
            </a:r>
          </a:p>
          <a:p>
            <a:r>
              <a:rPr lang="ru-RU" dirty="0" smtClean="0"/>
              <a:t> 	 	 	 	</a:t>
            </a:r>
            <a:endParaRPr lang="ru-RU" dirty="0"/>
          </a:p>
        </p:txBody>
      </p:sp>
      <p:sp>
        <p:nvSpPr>
          <p:cNvPr id="15" name="Управляющая кнопка: возврат 14">
            <a:hlinkClick r:id="rId4" action="ppaction://hlinksldjump" highlightClick="1"/>
          </p:cNvPr>
          <p:cNvSpPr/>
          <p:nvPr/>
        </p:nvSpPr>
        <p:spPr>
          <a:xfrm>
            <a:off x="857224" y="5429264"/>
            <a:ext cx="642942" cy="642942"/>
          </a:xfrm>
          <a:prstGeom prst="actionButtonRetur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529154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FC33A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6715140" y="5286388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4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1538" y="2000240"/>
            <a:ext cx="7358114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		</a:t>
            </a:r>
          </a:p>
          <a:p>
            <a:pPr marL="514350" indent="-514350">
              <a:buAutoNum type="arabicParenR"/>
            </a:pPr>
            <a:r>
              <a:rPr lang="ru-RU" sz="3200" dirty="0" smtClean="0"/>
              <a:t>   л…вёнок, весел…е, сынов…я</a:t>
            </a:r>
          </a:p>
          <a:p>
            <a:pPr marL="742950" indent="-742950">
              <a:buAutoNum type="arabicParenR"/>
            </a:pPr>
            <a:r>
              <a:rPr lang="ru-RU" sz="3200" dirty="0" smtClean="0"/>
              <a:t>плат…е, с…ёжился, под…</a:t>
            </a:r>
            <a:r>
              <a:rPr lang="ru-RU" sz="3200" dirty="0" err="1" smtClean="0"/>
              <a:t>езд</a:t>
            </a:r>
            <a:endParaRPr lang="ru-RU" sz="3200" dirty="0" smtClean="0"/>
          </a:p>
          <a:p>
            <a:pPr marL="742950" indent="-742950">
              <a:buAutoNum type="arabicParenR" startAt="2"/>
            </a:pPr>
            <a:r>
              <a:rPr lang="ru-RU" sz="3200" dirty="0" smtClean="0"/>
              <a:t>с..</a:t>
            </a:r>
            <a:r>
              <a:rPr lang="ru-RU" sz="3200" dirty="0" err="1" smtClean="0"/>
              <a:t>емный</a:t>
            </a:r>
            <a:r>
              <a:rPr lang="ru-RU" sz="3200" dirty="0" smtClean="0"/>
              <a:t>, об..</a:t>
            </a:r>
            <a:r>
              <a:rPr lang="ru-RU" sz="3200" dirty="0" err="1" smtClean="0"/>
              <a:t>ектив</a:t>
            </a:r>
            <a:r>
              <a:rPr lang="ru-RU" sz="3200" dirty="0" smtClean="0"/>
              <a:t>, двух..ярусный</a:t>
            </a:r>
          </a:p>
          <a:p>
            <a:r>
              <a:rPr lang="ru-RU" sz="3200" dirty="0" smtClean="0"/>
              <a:t>4)    </a:t>
            </a:r>
            <a:r>
              <a:rPr lang="ru-RU" sz="3200" dirty="0" err="1" smtClean="0"/>
              <a:t>необ</a:t>
            </a:r>
            <a:r>
              <a:rPr lang="ru-RU" sz="3200" dirty="0" smtClean="0"/>
              <a:t>..</a:t>
            </a:r>
            <a:r>
              <a:rPr lang="ru-RU" sz="3200" dirty="0" err="1" smtClean="0"/>
              <a:t>ятный</a:t>
            </a:r>
            <a:r>
              <a:rPr lang="ru-RU" sz="3200" dirty="0" smtClean="0"/>
              <a:t>, раз…ярён, </a:t>
            </a:r>
            <a:r>
              <a:rPr lang="ru-RU" sz="3200" dirty="0" err="1" smtClean="0"/>
              <a:t>руч</a:t>
            </a:r>
            <a:r>
              <a:rPr lang="ru-RU" sz="3200" dirty="0" smtClean="0"/>
              <a:t>…и</a:t>
            </a:r>
            <a:endParaRPr lang="ru-RU" sz="3200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28596" y="357166"/>
            <a:ext cx="8072494" cy="15001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В каком ряду во всех словах на  </a:t>
            </a:r>
            <a:br>
              <a:rPr lang="ru-RU" b="1" dirty="0" smtClean="0"/>
            </a:br>
            <a:r>
              <a:rPr lang="ru-RU" b="1" dirty="0" smtClean="0"/>
              <a:t>     месте пропуска пишется </a:t>
            </a:r>
            <a:r>
              <a:rPr lang="ru-RU" b="1" dirty="0" err="1" smtClean="0"/>
              <a:t>ь</a:t>
            </a:r>
            <a:r>
              <a:rPr lang="ru-RU" b="1" dirty="0" smtClean="0"/>
              <a:t>? </a:t>
            </a:r>
            <a:r>
              <a:rPr lang="ru-RU" dirty="0" smtClean="0"/>
              <a:t>	 	 </a:t>
            </a:r>
            <a:r>
              <a:rPr lang="ru-RU" sz="4800" dirty="0" smtClean="0"/>
              <a:t>	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2698031" y="5284084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1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500694" y="5286388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3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099128" y="5269336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2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-1214478" y="221455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		</a:t>
            </a:r>
          </a:p>
          <a:p>
            <a:r>
              <a:rPr lang="ru-RU" dirty="0" smtClean="0"/>
              <a:t>	 	 	 	 	</a:t>
            </a:r>
          </a:p>
          <a:p>
            <a:r>
              <a:rPr lang="ru-RU" dirty="0" smtClean="0"/>
              <a:t> 	 	 	 	</a:t>
            </a:r>
          </a:p>
          <a:p>
            <a:r>
              <a:rPr lang="ru-RU" dirty="0" smtClean="0"/>
              <a:t> 	 	 	 	</a:t>
            </a:r>
          </a:p>
          <a:p>
            <a:r>
              <a:rPr lang="ru-RU" dirty="0" smtClean="0"/>
              <a:t> 	 	 	 	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-1857420" y="221455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	</a:t>
            </a:r>
          </a:p>
          <a:p>
            <a:r>
              <a:rPr lang="ru-RU" dirty="0" smtClean="0"/>
              <a:t> 	 	 	 	</a:t>
            </a:r>
          </a:p>
          <a:p>
            <a:r>
              <a:rPr lang="ru-RU" dirty="0" smtClean="0"/>
              <a:t> 	 	 	 	</a:t>
            </a:r>
          </a:p>
          <a:p>
            <a:r>
              <a:rPr lang="ru-RU" dirty="0" smtClean="0"/>
              <a:t> 	 	 	 	</a:t>
            </a:r>
            <a:endParaRPr lang="ru-RU" dirty="0"/>
          </a:p>
        </p:txBody>
      </p:sp>
      <p:sp>
        <p:nvSpPr>
          <p:cNvPr id="15" name="Управляющая кнопка: возврат 14">
            <a:hlinkClick r:id="rId4" action="ppaction://hlinksldjump" highlightClick="1"/>
          </p:cNvPr>
          <p:cNvSpPr/>
          <p:nvPr/>
        </p:nvSpPr>
        <p:spPr>
          <a:xfrm>
            <a:off x="1000100" y="5429264"/>
            <a:ext cx="642942" cy="642942"/>
          </a:xfrm>
          <a:prstGeom prst="actionButtonRetur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529154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FC33A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ВСТАВЬТЕ  </a:t>
            </a:r>
            <a:r>
              <a:rPr lang="ru-RU" b="1" i="1" dirty="0" smtClean="0"/>
              <a:t>Ъ</a:t>
            </a:r>
            <a:r>
              <a:rPr lang="ru-RU" b="1" dirty="0" smtClean="0"/>
              <a:t> ИЛИ  </a:t>
            </a:r>
            <a:r>
              <a:rPr lang="ru-RU" b="1" i="1" dirty="0" smtClean="0"/>
              <a:t>Ь </a:t>
            </a:r>
            <a:endParaRPr lang="ru-RU" b="1" i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28926" y="1714488"/>
            <a:ext cx="3571900" cy="1000132"/>
          </a:xfrm>
          <a:prstGeom prst="round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БРАТ     Я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500430" y="4643446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>
                <a:solidFill>
                  <a:schemeClr val="tx1"/>
                </a:solidFill>
              </a:rPr>
              <a:t>ъ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500694" y="4714884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Ь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7" name="Стрелка вправо с вырезом 6">
            <a:hlinkClick r:id="" action="ppaction://hlinkshowjump?jump=nextslide"/>
          </p:cNvPr>
          <p:cNvSpPr/>
          <p:nvPr/>
        </p:nvSpPr>
        <p:spPr>
          <a:xfrm>
            <a:off x="7786710" y="5929330"/>
            <a:ext cx="642942" cy="357190"/>
          </a:xfrm>
          <a:prstGeom prst="notched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возврат 7">
            <a:hlinkClick r:id="rId4" action="ppaction://hlinksldjump" highlightClick="1"/>
          </p:cNvPr>
          <p:cNvSpPr/>
          <p:nvPr/>
        </p:nvSpPr>
        <p:spPr>
          <a:xfrm>
            <a:off x="1000100" y="5500702"/>
            <a:ext cx="642942" cy="642942"/>
          </a:xfrm>
          <a:prstGeom prst="actionButtonRetur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529154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0.03148 L -0.08195 -0.427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00" y="-230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ВСТАВЬТЕ  </a:t>
            </a:r>
            <a:r>
              <a:rPr lang="ru-RU" b="1" i="1" dirty="0" smtClean="0"/>
              <a:t>Ъ</a:t>
            </a:r>
            <a:r>
              <a:rPr lang="ru-RU" b="1" dirty="0" smtClean="0"/>
              <a:t> ИЛИ  </a:t>
            </a:r>
            <a:r>
              <a:rPr lang="ru-RU" b="1" i="1" dirty="0" smtClean="0"/>
              <a:t>Ь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28926" y="1714488"/>
            <a:ext cx="3571900" cy="1000132"/>
          </a:xfrm>
          <a:prstGeom prst="round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Б    ЁТ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500430" y="4643446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>
                <a:solidFill>
                  <a:schemeClr val="tx1"/>
                </a:solidFill>
              </a:rPr>
              <a:t>ъ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500694" y="4714884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Ь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7" name="Стрелка вправо с вырезом 6">
            <a:hlinkClick r:id="" action="ppaction://hlinkshowjump?jump=nextslide"/>
          </p:cNvPr>
          <p:cNvSpPr/>
          <p:nvPr/>
        </p:nvSpPr>
        <p:spPr>
          <a:xfrm>
            <a:off x="7786710" y="5929330"/>
            <a:ext cx="642942" cy="357190"/>
          </a:xfrm>
          <a:prstGeom prst="notched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возврат 8">
            <a:hlinkClick r:id="rId4" action="ppaction://hlinksldjump" highlightClick="1"/>
          </p:cNvPr>
          <p:cNvSpPr/>
          <p:nvPr/>
        </p:nvSpPr>
        <p:spPr>
          <a:xfrm>
            <a:off x="928662" y="5500702"/>
            <a:ext cx="642942" cy="642942"/>
          </a:xfrm>
          <a:prstGeom prst="actionButtonRetur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529154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0.03403 L -0.15278 -0.4384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00" y="-236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ВСТАВЬТЕ  </a:t>
            </a:r>
            <a:r>
              <a:rPr lang="ru-RU" b="1" i="1" dirty="0" smtClean="0"/>
              <a:t>Ъ</a:t>
            </a:r>
            <a:r>
              <a:rPr lang="ru-RU" b="1" dirty="0" smtClean="0"/>
              <a:t> ИЛИ  </a:t>
            </a:r>
            <a:r>
              <a:rPr lang="ru-RU" b="1" i="1" dirty="0" smtClean="0"/>
              <a:t>Ь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28860" y="1714488"/>
            <a:ext cx="4071966" cy="1000132"/>
          </a:xfrm>
          <a:prstGeom prst="round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раз     </a:t>
            </a:r>
            <a:r>
              <a:rPr lang="ru-RU" sz="4800" b="1" dirty="0" err="1" smtClean="0">
                <a:solidFill>
                  <a:schemeClr val="tx1"/>
                </a:solidFill>
              </a:rPr>
              <a:t>яснить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500430" y="4643446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>
                <a:solidFill>
                  <a:schemeClr val="tx1"/>
                </a:solidFill>
              </a:rPr>
              <a:t>ъ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500694" y="4714884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Ь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7" name="Стрелка вправо с вырезом 6">
            <a:hlinkClick r:id="" action="ppaction://hlinkshowjump?jump=nextslide"/>
          </p:cNvPr>
          <p:cNvSpPr/>
          <p:nvPr/>
        </p:nvSpPr>
        <p:spPr>
          <a:xfrm>
            <a:off x="7786710" y="5929330"/>
            <a:ext cx="642942" cy="357190"/>
          </a:xfrm>
          <a:prstGeom prst="notched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возврат 8">
            <a:hlinkClick r:id="rId4" action="ppaction://hlinksldjump" highlightClick="1"/>
          </p:cNvPr>
          <p:cNvSpPr/>
          <p:nvPr/>
        </p:nvSpPr>
        <p:spPr>
          <a:xfrm>
            <a:off x="1000100" y="5572140"/>
            <a:ext cx="642942" cy="642942"/>
          </a:xfrm>
          <a:prstGeom prst="actionButtonRetur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529154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5 0.03403 L 0.00295 -0.4173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2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ВСТАВЬТЕ  </a:t>
            </a:r>
            <a:r>
              <a:rPr lang="ru-RU" b="1" i="1" dirty="0" smtClean="0"/>
              <a:t>Ъ</a:t>
            </a:r>
            <a:r>
              <a:rPr lang="ru-RU" b="1" dirty="0" smtClean="0"/>
              <a:t> ИЛИ  </a:t>
            </a:r>
            <a:r>
              <a:rPr lang="ru-RU" b="1" i="1" dirty="0" smtClean="0"/>
              <a:t>Ь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14480" y="1714488"/>
            <a:ext cx="4786346" cy="1000132"/>
          </a:xfrm>
          <a:prstGeom prst="round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пред     </a:t>
            </a:r>
            <a:r>
              <a:rPr lang="ru-RU" sz="4800" b="1" dirty="0" err="1" smtClean="0">
                <a:solidFill>
                  <a:schemeClr val="tx1"/>
                </a:solidFill>
              </a:rPr>
              <a:t>явитель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500430" y="4643446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>
                <a:solidFill>
                  <a:schemeClr val="tx1"/>
                </a:solidFill>
              </a:rPr>
              <a:t>ъ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500694" y="4714884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Ь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7" name="Стрелка вправо с вырезом 6">
            <a:hlinkClick r:id="" action="ppaction://hlinkshowjump?jump=nextslide"/>
          </p:cNvPr>
          <p:cNvSpPr/>
          <p:nvPr/>
        </p:nvSpPr>
        <p:spPr>
          <a:xfrm>
            <a:off x="7786710" y="5929330"/>
            <a:ext cx="642942" cy="357190"/>
          </a:xfrm>
          <a:prstGeom prst="notched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возврат 8">
            <a:hlinkClick r:id="rId4" action="ppaction://hlinksldjump" highlightClick="1"/>
          </p:cNvPr>
          <p:cNvSpPr/>
          <p:nvPr/>
        </p:nvSpPr>
        <p:spPr>
          <a:xfrm>
            <a:off x="1000100" y="5500702"/>
            <a:ext cx="642942" cy="642942"/>
          </a:xfrm>
          <a:prstGeom prst="actionButtonRetur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529154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76 0.04445 L -0.0316 -0.430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0" y="-237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ВСТАВЬТЕ  </a:t>
            </a:r>
            <a:r>
              <a:rPr lang="ru-RU" b="1" i="1" dirty="0" smtClean="0"/>
              <a:t>Ъ</a:t>
            </a:r>
            <a:r>
              <a:rPr lang="ru-RU" b="1" dirty="0" smtClean="0"/>
              <a:t> ИЛИ  </a:t>
            </a:r>
            <a:r>
              <a:rPr lang="ru-RU" b="1" i="1" dirty="0" smtClean="0"/>
              <a:t>Ь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488" y="1785926"/>
            <a:ext cx="3286148" cy="1000132"/>
          </a:xfrm>
          <a:prstGeom prst="round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кол     е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500430" y="4643446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>
                <a:solidFill>
                  <a:schemeClr val="tx1"/>
                </a:solidFill>
              </a:rPr>
              <a:t>ъ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500694" y="4714884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Ь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7" name="Стрелка вправо с вырезом 6">
            <a:hlinkClick r:id="" action="ppaction://hlinkshowjump?jump=nextslide"/>
          </p:cNvPr>
          <p:cNvSpPr/>
          <p:nvPr/>
        </p:nvSpPr>
        <p:spPr>
          <a:xfrm>
            <a:off x="7786710" y="5929330"/>
            <a:ext cx="642942" cy="357190"/>
          </a:xfrm>
          <a:prstGeom prst="notched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возврат 8">
            <a:hlinkClick r:id="rId4" action="ppaction://hlinksldjump" highlightClick="1"/>
          </p:cNvPr>
          <p:cNvSpPr/>
          <p:nvPr/>
        </p:nvSpPr>
        <p:spPr>
          <a:xfrm>
            <a:off x="928662" y="5500702"/>
            <a:ext cx="642942" cy="642942"/>
          </a:xfrm>
          <a:prstGeom prst="actionButtonRetur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529154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68 0.02384 L -0.12917 -0.427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00" y="-226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ВСТАВЬТЕ  </a:t>
            </a:r>
            <a:r>
              <a:rPr lang="ru-RU" b="1" i="1" dirty="0" smtClean="0"/>
              <a:t>Ъ</a:t>
            </a:r>
            <a:r>
              <a:rPr lang="ru-RU" b="1" dirty="0" smtClean="0"/>
              <a:t> ИЛИ  </a:t>
            </a:r>
            <a:r>
              <a:rPr lang="ru-RU" b="1" i="1" dirty="0" smtClean="0"/>
              <a:t>Ь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28860" y="1785926"/>
            <a:ext cx="3714776" cy="1000132"/>
          </a:xfrm>
          <a:prstGeom prst="round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>
                <a:solidFill>
                  <a:schemeClr val="tx1"/>
                </a:solidFill>
              </a:rPr>
              <a:t>нав</a:t>
            </a:r>
            <a:r>
              <a:rPr lang="ru-RU" sz="4800" b="1" dirty="0" smtClean="0">
                <a:solidFill>
                  <a:schemeClr val="tx1"/>
                </a:solidFill>
              </a:rPr>
              <a:t>    </a:t>
            </a:r>
            <a:r>
              <a:rPr lang="ru-RU" sz="4800" b="1" dirty="0" err="1" smtClean="0">
                <a:solidFill>
                  <a:schemeClr val="tx1"/>
                </a:solidFill>
              </a:rPr>
              <a:t>ючить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500430" y="4643446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>
                <a:solidFill>
                  <a:schemeClr val="tx1"/>
                </a:solidFill>
              </a:rPr>
              <a:t>ъ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572132" y="4643446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Ь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7" name="Стрелка вправо с вырезом 6">
            <a:hlinkClick r:id="" action="ppaction://hlinkshowjump?jump=nextslide"/>
          </p:cNvPr>
          <p:cNvSpPr/>
          <p:nvPr/>
        </p:nvSpPr>
        <p:spPr>
          <a:xfrm>
            <a:off x="7786710" y="5929330"/>
            <a:ext cx="642942" cy="357190"/>
          </a:xfrm>
          <a:prstGeom prst="notched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возврат 8">
            <a:hlinkClick r:id="rId4" action="ppaction://hlinksldjump" highlightClick="1"/>
          </p:cNvPr>
          <p:cNvSpPr/>
          <p:nvPr/>
        </p:nvSpPr>
        <p:spPr>
          <a:xfrm>
            <a:off x="1000100" y="5500702"/>
            <a:ext cx="642942" cy="642942"/>
          </a:xfrm>
          <a:prstGeom prst="actionButtonRetur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529154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69 0.03403 L -0.2316 -0.3965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00" y="-21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ВСТАВЬТЕ  </a:t>
            </a:r>
            <a:r>
              <a:rPr lang="ru-RU" b="1" i="1" dirty="0" smtClean="0"/>
              <a:t>Ъ</a:t>
            </a:r>
            <a:r>
              <a:rPr lang="ru-RU" b="1" dirty="0" smtClean="0"/>
              <a:t> ИЛИ  </a:t>
            </a:r>
            <a:r>
              <a:rPr lang="ru-RU" b="1" i="1" dirty="0" smtClean="0"/>
              <a:t>Ь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488" y="1785926"/>
            <a:ext cx="3286148" cy="1000132"/>
          </a:xfrm>
          <a:prstGeom prst="round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с      емка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500430" y="4643446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>
                <a:solidFill>
                  <a:schemeClr val="tx1"/>
                </a:solidFill>
              </a:rPr>
              <a:t>ъ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500694" y="4714884"/>
            <a:ext cx="928694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Ь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7" name="Стрелка вправо с вырезом 6">
            <a:hlinkClick r:id="" action="ppaction://hlinkshowjump?jump=nextslide"/>
          </p:cNvPr>
          <p:cNvSpPr/>
          <p:nvPr/>
        </p:nvSpPr>
        <p:spPr>
          <a:xfrm>
            <a:off x="7786710" y="5929330"/>
            <a:ext cx="642942" cy="357190"/>
          </a:xfrm>
          <a:prstGeom prst="notched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возврат 8">
            <a:hlinkClick r:id="rId4" action="ppaction://hlinksldjump" highlightClick="1"/>
          </p:cNvPr>
          <p:cNvSpPr/>
          <p:nvPr/>
        </p:nvSpPr>
        <p:spPr>
          <a:xfrm>
            <a:off x="785786" y="5429264"/>
            <a:ext cx="642942" cy="642942"/>
          </a:xfrm>
          <a:prstGeom prst="actionButtonRetur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529154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5 0.04468 L 0.00295 -0.4173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140</Words>
  <Application>Microsoft Office PowerPoint</Application>
  <PresentationFormat>Экран (4:3)</PresentationFormat>
  <Paragraphs>211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    Правописание разделительных  ь и ъ знаков.   2 класс </vt:lpstr>
      <vt:lpstr> Вставь ъ или ь </vt:lpstr>
      <vt:lpstr>ВСТАВЬТЕ  Ъ ИЛИ  Ь </vt:lpstr>
      <vt:lpstr>ВСТАВЬТЕ  Ъ ИЛИ  Ь </vt:lpstr>
      <vt:lpstr>ВСТАВЬТЕ  Ъ ИЛИ  Ь </vt:lpstr>
      <vt:lpstr>ВСТАВЬТЕ  Ъ ИЛИ  Ь </vt:lpstr>
      <vt:lpstr>ВСТАВЬТЕ  Ъ ИЛИ  Ь </vt:lpstr>
      <vt:lpstr>ВСТАВЬТЕ  Ъ ИЛИ  Ь </vt:lpstr>
      <vt:lpstr>ВСТАВЬТЕ  Ъ ИЛИ  Ь </vt:lpstr>
      <vt:lpstr>ВСТАВЬТЕ  Ъ ИЛИ  Ь </vt:lpstr>
      <vt:lpstr>ВСТАВЬТЕ  Ъ ИЛИ  Ь </vt:lpstr>
      <vt:lpstr>ВСТАВЬТЕ  Ъ ИЛИ  Ь </vt:lpstr>
      <vt:lpstr> В каком слове пишется           разделительный ъ?    </vt:lpstr>
      <vt:lpstr>   В каком слове НЕ пишется             разделительный Ъ?         </vt:lpstr>
      <vt:lpstr>   В каком слове пишется            разделительный ь ?         </vt:lpstr>
      <vt:lpstr>   В каком слове НЕ пишется           разделительный ъ ?         </vt:lpstr>
      <vt:lpstr>   В каком слове НЕ пишется           разделительный Ь ?         </vt:lpstr>
      <vt:lpstr>   В каком слове пишется          разделительный Ъ ?         </vt:lpstr>
      <vt:lpstr>   В каком слове НЕ  пишется         разделительный Ь ?         </vt:lpstr>
      <vt:lpstr>   В каком слове Ь является показателем мягкости согласного?         </vt:lpstr>
      <vt:lpstr>  В каком слове пишется               разделительный ь?         </vt:lpstr>
      <vt:lpstr>  В каком ряду во всех словах на        месте пропуска пишется ь?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Редактор</dc:creator>
  <cp:lastModifiedBy>user</cp:lastModifiedBy>
  <cp:revision>38</cp:revision>
  <dcterms:created xsi:type="dcterms:W3CDTF">2013-10-31T10:14:44Z</dcterms:created>
  <dcterms:modified xsi:type="dcterms:W3CDTF">2017-01-19T06:47:01Z</dcterms:modified>
</cp:coreProperties>
</file>